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12"/>
  </p:notesMasterIdLst>
  <p:handoutMasterIdLst>
    <p:handoutMasterId r:id="rId13"/>
  </p:handoutMasterIdLst>
  <p:sldIdLst>
    <p:sldId id="1595" r:id="rId6"/>
    <p:sldId id="1570" r:id="rId7"/>
    <p:sldId id="1597" r:id="rId8"/>
    <p:sldId id="1598" r:id="rId9"/>
    <p:sldId id="1592" r:id="rId10"/>
    <p:sldId id="1591" r:id="rId1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2136" autoAdjust="0"/>
  </p:normalViewPr>
  <p:slideViewPr>
    <p:cSldViewPr snapToGrid="0">
      <p:cViewPr>
        <p:scale>
          <a:sx n="75" d="100"/>
          <a:sy n="75" d="100"/>
        </p:scale>
        <p:origin x="468" y="195"/>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11/9/2018 6:08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11/9/2018 6:08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11/9/2018 6:08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11/9/2018 6:13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67561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11/9/2018 6:08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00214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11/9/2018 6:08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033548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107" name="Acrobat Document" r:id="rId3" imgW="2476500" imgH="666750" progId="AcroExch.Document.DC">
                  <p:embed/>
                </p:oleObj>
              </mc:Choice>
              <mc:Fallback>
                <p:oleObj name="Acrobat Document" r:id="rId3" imgW="2476500" imgH="666750" progId="AcroExch.Document.DC">
                  <p:embed/>
                  <p:pic>
                    <p:nvPicPr>
                      <p:cNvPr id="4" name="Object 3">
                        <a:extLst>
                          <a:ext uri="{FF2B5EF4-FFF2-40B4-BE49-F238E27FC236}">
                            <a16:creationId xmlns:a16="http://schemas.microsoft.com/office/drawing/2014/main" id="{419B5F75-CE32-4BB1-96C8-FCEFD1E25B62}"/>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annalmunim" TargetMode="External"/><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8.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65137" y="3036319"/>
            <a:ext cx="6389875" cy="1828800"/>
          </a:xfrm>
        </p:spPr>
        <p:txBody>
          <a:bodyPr/>
          <a:lstStyle/>
          <a:p>
            <a:br>
              <a:rPr lang="en-US" dirty="0"/>
            </a:br>
            <a:r>
              <a:rPr lang="en-US" sz="3200" dirty="0"/>
              <a:t>Global Office 365 Bootcamp – </a:t>
            </a:r>
            <a:br>
              <a:rPr lang="en-US" sz="3200" dirty="0"/>
            </a:br>
            <a:r>
              <a:rPr lang="en-US" sz="3200" dirty="0"/>
              <a:t>Barcelona, Spain</a:t>
            </a:r>
            <a:br>
              <a:rPr lang="en-US" sz="3200" dirty="0"/>
            </a:br>
            <a:br>
              <a:rPr lang="en-US" dirty="0"/>
            </a:br>
            <a:r>
              <a:rPr lang="en-US" dirty="0"/>
              <a:t>Graph de principio a fin </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2" y="4830762"/>
            <a:ext cx="8527440" cy="730183"/>
          </a:xfrm>
        </p:spPr>
        <p:txBody>
          <a:bodyPr/>
          <a:lstStyle/>
          <a:p>
            <a:endParaRPr lang="en-US" dirty="0"/>
          </a:p>
          <a:p>
            <a:r>
              <a:rPr lang="es-ES" dirty="0"/>
              <a:t>Luis </a:t>
            </a:r>
            <a:r>
              <a:rPr lang="es-ES" dirty="0" err="1"/>
              <a:t>Mañez</a:t>
            </a:r>
            <a:r>
              <a:rPr lang="es-ES" dirty="0"/>
              <a:t> </a:t>
            </a:r>
          </a:p>
          <a:p>
            <a:r>
              <a:rPr lang="es-ES" dirty="0"/>
              <a:t>Rubén Ramos</a:t>
            </a:r>
            <a:endParaRPr lang="en-US" dirty="0"/>
          </a:p>
          <a:p>
            <a:endParaRPr lang="en-US"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1">
            <a:extLst>
              <a:ext uri="{FF2B5EF4-FFF2-40B4-BE49-F238E27FC236}">
                <a16:creationId xmlns:a16="http://schemas.microsoft.com/office/drawing/2014/main" id="{4F3B8A01-A715-4AF4-91E7-E590D163390B}"/>
              </a:ext>
            </a:extLst>
          </p:cNvPr>
          <p:cNvSpPr txBox="1">
            <a:spLocks/>
          </p:cNvSpPr>
          <p:nvPr/>
        </p:nvSpPr>
        <p:spPr>
          <a:xfrm>
            <a:off x="1341442" y="3285402"/>
            <a:ext cx="3760236" cy="710364"/>
          </a:xfrm>
          <a:prstGeom prst="rect">
            <a:avLst/>
          </a:prstGeom>
        </p:spPr>
        <p:txBody>
          <a:bodyPr vert="horz" wrap="square" lIns="165839" tIns="165839" rIns="0" bIns="0" rtlCol="0" anchor="t" anchorCtr="0">
            <a:spAutoFit/>
          </a:bodyPr>
          <a:lstStyle>
            <a:lvl1pPr marL="633579" indent="-630079" algn="l" defTabSz="995548" rtl="0" eaLnBrk="1" latinLnBrk="0" hangingPunct="1">
              <a:spcBef>
                <a:spcPct val="20000"/>
              </a:spcBef>
              <a:buFont typeface="Arial" pitchFamily="34" charset="0"/>
              <a:buNone/>
              <a:defRPr lang="en-US" sz="3528" b="1" kern="1200" spc="-110" baseline="0" dirty="0" smtClean="0">
                <a:solidFill>
                  <a:schemeClr val="tx1">
                    <a:alpha val="99000"/>
                  </a:schemeClr>
                </a:solidFill>
                <a:latin typeface="Segoe UI Light" pitchFamily="34" charset="0"/>
                <a:ea typeface="Segoe UI" pitchFamily="34" charset="0"/>
                <a:cs typeface="Segoe UI" pitchFamily="34" charset="0"/>
              </a:defRPr>
            </a:lvl1pPr>
            <a:lvl2pPr marL="381548" indent="-378047" algn="l" defTabSz="995548" rtl="0" eaLnBrk="1" latinLnBrk="0" hangingPunct="1">
              <a:spcBef>
                <a:spcPct val="20000"/>
              </a:spcBef>
              <a:buFont typeface="Arial" pitchFamily="34" charset="0"/>
              <a:buNone/>
              <a:defRPr lang="en-US" sz="1600" kern="1200" spc="-55" baseline="0" dirty="0" smtClean="0">
                <a:solidFill>
                  <a:schemeClr val="tx1">
                    <a:alpha val="99000"/>
                  </a:schemeClr>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s-ES" dirty="0"/>
              <a:t>Luis </a:t>
            </a:r>
            <a:r>
              <a:rPr lang="es-ES" dirty="0" err="1"/>
              <a:t>Mañez</a:t>
            </a:r>
            <a:endParaRPr lang="es-ES" dirty="0"/>
          </a:p>
        </p:txBody>
      </p:sp>
      <p:sp>
        <p:nvSpPr>
          <p:cNvPr id="20" name="Text Placeholder 4">
            <a:extLst>
              <a:ext uri="{FF2B5EF4-FFF2-40B4-BE49-F238E27FC236}">
                <a16:creationId xmlns:a16="http://schemas.microsoft.com/office/drawing/2014/main" id="{42FB6BF4-3761-465F-93E6-05635D12941C}"/>
              </a:ext>
            </a:extLst>
          </p:cNvPr>
          <p:cNvSpPr txBox="1">
            <a:spLocks/>
          </p:cNvSpPr>
          <p:nvPr/>
        </p:nvSpPr>
        <p:spPr>
          <a:xfrm>
            <a:off x="1107428" y="4001920"/>
            <a:ext cx="5709107" cy="825909"/>
          </a:xfrm>
          <a:prstGeom prst="rect">
            <a:avLst/>
          </a:prstGeom>
        </p:spPr>
        <p:txBody>
          <a:bodyPr vert="horz" wrap="square" lIns="165839" tIns="165839" rIns="0" bIns="0" rtlCol="0" anchor="t" anchorCtr="0">
            <a:spAutoFit/>
          </a:bodyPr>
          <a:lstStyle>
            <a:lvl1pPr marL="373331" indent="-373331" algn="l" defTabSz="995548" rtl="0" eaLnBrk="1" latinLnBrk="0" hangingPunct="1">
              <a:spcBef>
                <a:spcPct val="20000"/>
              </a:spcBef>
              <a:buFont typeface="Arial" pitchFamily="34" charset="0"/>
              <a:buChar char="•"/>
              <a:defRPr lang="en-US" sz="3528" b="0" kern="1200" spc="-110" baseline="0" dirty="0">
                <a:solidFill>
                  <a:schemeClr val="tx1">
                    <a:alpha val="99000"/>
                  </a:schemeClr>
                </a:solidFill>
                <a:latin typeface="Segoe UI Light"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a:buNone/>
            </a:pPr>
            <a:r>
              <a:rPr lang="en-US" sz="2538" dirty="0"/>
              <a:t>@</a:t>
            </a:r>
            <a:r>
              <a:rPr lang="en-US" sz="2538" dirty="0" err="1"/>
              <a:t>luismanez</a:t>
            </a:r>
            <a:r>
              <a:rPr lang="en-US" sz="2538" dirty="0"/>
              <a:t> </a:t>
            </a:r>
            <a:r>
              <a:rPr lang="en-US" sz="1631" dirty="0">
                <a:solidFill>
                  <a:schemeClr val="tx1"/>
                </a:solidFill>
                <a:cs typeface="Segoe UI Light" panose="020B0502040204020203" pitchFamily="34" charset="0"/>
                <a:hlinkClick r:id="rId3">
                  <a:extLst>
                    <a:ext uri="{A12FA001-AC4F-418D-AE19-62706E023703}">
                      <ahyp:hlinkClr xmlns:ahyp="http://schemas.microsoft.com/office/drawing/2018/hyperlinkcolor" val="tx"/>
                    </a:ext>
                  </a:extLst>
                </a:hlinkClick>
              </a:rPr>
              <a:t> </a:t>
            </a:r>
            <a:endParaRPr lang="en-US" sz="1631" dirty="0">
              <a:solidFill>
                <a:schemeClr val="tx1"/>
              </a:solidFill>
              <a:cs typeface="Segoe UI Light" panose="020B0502040204020203" pitchFamily="34" charset="0"/>
            </a:endParaRPr>
          </a:p>
          <a:p>
            <a:pPr marL="339620" lvl="1" indent="0">
              <a:buNone/>
            </a:pPr>
            <a:endParaRPr lang="en-US" sz="1451" dirty="0">
              <a:latin typeface="Segoe UI Light" panose="020B0502040204020203" pitchFamily="34" charset="0"/>
              <a:cs typeface="Segoe UI Light" panose="020B0502040204020203" pitchFamily="34" charset="0"/>
            </a:endParaRPr>
          </a:p>
        </p:txBody>
      </p:sp>
      <p:pic>
        <p:nvPicPr>
          <p:cNvPr id="25" name="Imagen 14">
            <a:extLst>
              <a:ext uri="{FF2B5EF4-FFF2-40B4-BE49-F238E27FC236}">
                <a16:creationId xmlns:a16="http://schemas.microsoft.com/office/drawing/2014/main" id="{9E08FA10-B2D4-4F5A-A3EF-5BC2D06655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5740" y="4963102"/>
            <a:ext cx="468028" cy="365551"/>
          </a:xfrm>
          <a:prstGeom prst="rect">
            <a:avLst/>
          </a:prstGeom>
        </p:spPr>
      </p:pic>
      <p:pic>
        <p:nvPicPr>
          <p:cNvPr id="26" name="Picture 2" descr="http://4.bp.blogspot.com/-OUfCsUCY3B4/VGgJCYMcsGI/AAAAAAAAIuQ/dyBpOE8ZilM/s230/mvp_logo.png">
            <a:extLst>
              <a:ext uri="{FF2B5EF4-FFF2-40B4-BE49-F238E27FC236}">
                <a16:creationId xmlns:a16="http://schemas.microsoft.com/office/drawing/2014/main" id="{738C0497-12C0-4121-B79E-02E9168AF3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1087" y="3416780"/>
            <a:ext cx="1321581" cy="58514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F0DD1ED1-244E-44BB-9779-103DF0DBF517}"/>
              </a:ext>
            </a:extLst>
          </p:cNvPr>
          <p:cNvPicPr>
            <a:picLocks noChangeAspect="1"/>
          </p:cNvPicPr>
          <p:nvPr/>
        </p:nvPicPr>
        <p:blipFill>
          <a:blip r:embed="rId6"/>
          <a:stretch>
            <a:fillRect/>
          </a:stretch>
        </p:blipFill>
        <p:spPr>
          <a:xfrm rot="566835">
            <a:off x="7934237" y="1288552"/>
            <a:ext cx="1673796" cy="17748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9" name="Subtitle 1">
            <a:extLst>
              <a:ext uri="{FF2B5EF4-FFF2-40B4-BE49-F238E27FC236}">
                <a16:creationId xmlns:a16="http://schemas.microsoft.com/office/drawing/2014/main" id="{276513B3-C405-4686-B0CF-37A02CBB05BF}"/>
              </a:ext>
            </a:extLst>
          </p:cNvPr>
          <p:cNvSpPr txBox="1">
            <a:spLocks/>
          </p:cNvSpPr>
          <p:nvPr/>
        </p:nvSpPr>
        <p:spPr>
          <a:xfrm>
            <a:off x="242866" y="84394"/>
            <a:ext cx="8528271" cy="710364"/>
          </a:xfrm>
          <a:prstGeom prst="rect">
            <a:avLst/>
          </a:prstGeom>
        </p:spPr>
        <p:txBody>
          <a:bodyPr vert="horz" wrap="square" lIns="165839" tIns="165839" rIns="0" bIns="0" rtlCol="0" anchor="t" anchorCtr="0">
            <a:spAutoFit/>
          </a:bodyPr>
          <a:lstStyle>
            <a:lvl1pPr marL="633579" indent="-630079" algn="l" defTabSz="995548" rtl="0" eaLnBrk="1" latinLnBrk="0" hangingPunct="1">
              <a:spcBef>
                <a:spcPct val="20000"/>
              </a:spcBef>
              <a:buFont typeface="Arial" pitchFamily="34" charset="0"/>
              <a:buNone/>
              <a:defRPr lang="en-US" sz="3528" b="1" kern="1200" spc="-110" baseline="0" dirty="0" smtClean="0">
                <a:solidFill>
                  <a:schemeClr val="tx1">
                    <a:alpha val="99000"/>
                  </a:schemeClr>
                </a:solidFill>
                <a:latin typeface="Segoe UI Light" pitchFamily="34" charset="0"/>
                <a:ea typeface="Segoe UI" pitchFamily="34" charset="0"/>
                <a:cs typeface="Segoe UI" pitchFamily="34" charset="0"/>
              </a:defRPr>
            </a:lvl1pPr>
            <a:lvl2pPr marL="381548" indent="-378047" algn="l" defTabSz="995548" rtl="0" eaLnBrk="1" latinLnBrk="0" hangingPunct="1">
              <a:spcBef>
                <a:spcPct val="20000"/>
              </a:spcBef>
              <a:buFont typeface="Arial" pitchFamily="34" charset="0"/>
              <a:buNone/>
              <a:defRPr lang="en-US" sz="1600" kern="1200" spc="-55" baseline="0" dirty="0" smtClean="0">
                <a:solidFill>
                  <a:schemeClr val="tx1">
                    <a:alpha val="99000"/>
                  </a:schemeClr>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s-ES" dirty="0">
                <a:solidFill>
                  <a:schemeClr val="bg1">
                    <a:lumMod val="10000"/>
                    <a:alpha val="99000"/>
                  </a:schemeClr>
                </a:solidFill>
              </a:rPr>
              <a:t>ABOUT</a:t>
            </a:r>
            <a:r>
              <a:rPr lang="es-ES" dirty="0">
                <a:solidFill>
                  <a:schemeClr val="accent6">
                    <a:alpha val="99000"/>
                  </a:schemeClr>
                </a:solidFill>
              </a:rPr>
              <a:t> </a:t>
            </a:r>
            <a:r>
              <a:rPr lang="es-ES" dirty="0">
                <a:solidFill>
                  <a:schemeClr val="bg1">
                    <a:lumMod val="10000"/>
                    <a:alpha val="99000"/>
                  </a:schemeClr>
                </a:solidFill>
              </a:rPr>
              <a:t>US</a:t>
            </a:r>
          </a:p>
        </p:txBody>
      </p:sp>
      <p:pic>
        <p:nvPicPr>
          <p:cNvPr id="3074" name="Picture 2">
            <a:extLst>
              <a:ext uri="{FF2B5EF4-FFF2-40B4-BE49-F238E27FC236}">
                <a16:creationId xmlns:a16="http://schemas.microsoft.com/office/drawing/2014/main" id="{571E8683-1255-4F37-B9B3-B65FA18DA522}"/>
              </a:ext>
            </a:extLst>
          </p:cNvPr>
          <p:cNvPicPr>
            <a:picLocks noChangeAspect="1" noChangeArrowheads="1"/>
          </p:cNvPicPr>
          <p:nvPr/>
        </p:nvPicPr>
        <p:blipFill>
          <a:blip r:embed="rId7"/>
          <a:stretch>
            <a:fillRect/>
          </a:stretch>
        </p:blipFill>
        <p:spPr bwMode="auto">
          <a:xfrm rot="336130">
            <a:off x="2130413" y="1288825"/>
            <a:ext cx="1774254" cy="177425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11" name="Imagen 14">
            <a:extLst>
              <a:ext uri="{FF2B5EF4-FFF2-40B4-BE49-F238E27FC236}">
                <a16:creationId xmlns:a16="http://schemas.microsoft.com/office/drawing/2014/main" id="{6F57E6C1-0A40-4C47-A302-C2EDD3C1BC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400" y="4219236"/>
            <a:ext cx="468028" cy="365551"/>
          </a:xfrm>
          <a:prstGeom prst="rect">
            <a:avLst/>
          </a:prstGeom>
        </p:spPr>
      </p:pic>
      <p:sp>
        <p:nvSpPr>
          <p:cNvPr id="12" name="Subtitle 1">
            <a:extLst>
              <a:ext uri="{FF2B5EF4-FFF2-40B4-BE49-F238E27FC236}">
                <a16:creationId xmlns:a16="http://schemas.microsoft.com/office/drawing/2014/main" id="{20650D77-2544-4765-846B-ECB133715B05}"/>
              </a:ext>
            </a:extLst>
          </p:cNvPr>
          <p:cNvSpPr txBox="1">
            <a:spLocks/>
          </p:cNvSpPr>
          <p:nvPr/>
        </p:nvSpPr>
        <p:spPr>
          <a:xfrm>
            <a:off x="7334797" y="3285402"/>
            <a:ext cx="3760236" cy="710364"/>
          </a:xfrm>
          <a:prstGeom prst="rect">
            <a:avLst/>
          </a:prstGeom>
        </p:spPr>
        <p:txBody>
          <a:bodyPr vert="horz" wrap="square" lIns="165839" tIns="165839" rIns="0" bIns="0" rtlCol="0" anchor="t" anchorCtr="0">
            <a:spAutoFit/>
          </a:bodyPr>
          <a:lstStyle>
            <a:lvl1pPr marL="633579" indent="-630079" algn="l" defTabSz="995548" rtl="0" eaLnBrk="1" latinLnBrk="0" hangingPunct="1">
              <a:spcBef>
                <a:spcPct val="20000"/>
              </a:spcBef>
              <a:buFont typeface="Arial" pitchFamily="34" charset="0"/>
              <a:buNone/>
              <a:defRPr lang="en-US" sz="3528" b="1" kern="1200" spc="-110" baseline="0" dirty="0" smtClean="0">
                <a:solidFill>
                  <a:schemeClr val="tx1">
                    <a:alpha val="99000"/>
                  </a:schemeClr>
                </a:solidFill>
                <a:latin typeface="Segoe UI Light" pitchFamily="34" charset="0"/>
                <a:ea typeface="Segoe UI" pitchFamily="34" charset="0"/>
                <a:cs typeface="Segoe UI" pitchFamily="34" charset="0"/>
              </a:defRPr>
            </a:lvl1pPr>
            <a:lvl2pPr marL="381548" indent="-378047" algn="l" defTabSz="995548" rtl="0" eaLnBrk="1" latinLnBrk="0" hangingPunct="1">
              <a:spcBef>
                <a:spcPct val="20000"/>
              </a:spcBef>
              <a:buFont typeface="Arial" pitchFamily="34" charset="0"/>
              <a:buNone/>
              <a:defRPr lang="en-US" sz="1600" kern="1200" spc="-55" baseline="0" dirty="0" smtClean="0">
                <a:solidFill>
                  <a:schemeClr val="tx1">
                    <a:alpha val="99000"/>
                  </a:schemeClr>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s-ES" dirty="0"/>
              <a:t>Rubén Ramos</a:t>
            </a:r>
          </a:p>
        </p:txBody>
      </p:sp>
      <p:sp>
        <p:nvSpPr>
          <p:cNvPr id="13" name="Text Placeholder 4">
            <a:extLst>
              <a:ext uri="{FF2B5EF4-FFF2-40B4-BE49-F238E27FC236}">
                <a16:creationId xmlns:a16="http://schemas.microsoft.com/office/drawing/2014/main" id="{9CD9F35C-E1B8-4DF6-88D5-822B11B2B32A}"/>
              </a:ext>
            </a:extLst>
          </p:cNvPr>
          <p:cNvSpPr txBox="1">
            <a:spLocks/>
          </p:cNvSpPr>
          <p:nvPr/>
        </p:nvSpPr>
        <p:spPr>
          <a:xfrm>
            <a:off x="7334797" y="4674273"/>
            <a:ext cx="5709107" cy="825909"/>
          </a:xfrm>
          <a:prstGeom prst="rect">
            <a:avLst/>
          </a:prstGeom>
        </p:spPr>
        <p:txBody>
          <a:bodyPr vert="horz" wrap="square" lIns="165839" tIns="165839" rIns="0" bIns="0" rtlCol="0" anchor="t" anchorCtr="0">
            <a:spAutoFit/>
          </a:bodyPr>
          <a:lstStyle>
            <a:lvl1pPr marL="373331" indent="-373331" algn="l" defTabSz="995548" rtl="0" eaLnBrk="1" latinLnBrk="0" hangingPunct="1">
              <a:spcBef>
                <a:spcPct val="20000"/>
              </a:spcBef>
              <a:buFont typeface="Arial" pitchFamily="34" charset="0"/>
              <a:buChar char="•"/>
              <a:defRPr lang="en-US" sz="3528" b="0" kern="1200" spc="-110" baseline="0" dirty="0">
                <a:solidFill>
                  <a:schemeClr val="tx1">
                    <a:alpha val="99000"/>
                  </a:schemeClr>
                </a:solidFill>
                <a:latin typeface="Segoe UI Light"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a:buNone/>
            </a:pPr>
            <a:r>
              <a:rPr lang="en-US" sz="2538" dirty="0"/>
              <a:t>@rubenr79 </a:t>
            </a:r>
            <a:r>
              <a:rPr lang="en-US" sz="1631" dirty="0">
                <a:solidFill>
                  <a:schemeClr val="tx1"/>
                </a:solidFill>
                <a:cs typeface="Segoe UI Light" panose="020B0502040204020203" pitchFamily="34" charset="0"/>
                <a:hlinkClick r:id="rId3">
                  <a:extLst>
                    <a:ext uri="{A12FA001-AC4F-418D-AE19-62706E023703}">
                      <ahyp:hlinkClr xmlns:ahyp="http://schemas.microsoft.com/office/drawing/2018/hyperlinkcolor" val="tx"/>
                    </a:ext>
                  </a:extLst>
                </a:hlinkClick>
              </a:rPr>
              <a:t> </a:t>
            </a:r>
            <a:endParaRPr lang="en-US" sz="1631" dirty="0">
              <a:solidFill>
                <a:schemeClr val="tx1"/>
              </a:solidFill>
              <a:cs typeface="Segoe UI Light" panose="020B0502040204020203" pitchFamily="34" charset="0"/>
            </a:endParaRPr>
          </a:p>
          <a:p>
            <a:pPr marL="339620" lvl="1" indent="0">
              <a:buNone/>
            </a:pPr>
            <a:endParaRPr lang="en-US" sz="145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370216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0AA687-3EE2-44E9-BD62-15A3E3D72DCE}"/>
              </a:ext>
            </a:extLst>
          </p:cNvPr>
          <p:cNvSpPr>
            <a:spLocks noGrp="1"/>
          </p:cNvSpPr>
          <p:nvPr>
            <p:ph type="title"/>
          </p:nvPr>
        </p:nvSpPr>
        <p:spPr/>
        <p:txBody>
          <a:bodyPr/>
          <a:lstStyle/>
          <a:p>
            <a:r>
              <a:rPr lang="es-ES" dirty="0"/>
              <a:t>Qué es Microsoft </a:t>
            </a:r>
            <a:r>
              <a:rPr lang="es-ES" dirty="0" err="1"/>
              <a:t>Graph</a:t>
            </a:r>
            <a:r>
              <a:rPr lang="es-ES" dirty="0"/>
              <a:t>?</a:t>
            </a:r>
          </a:p>
        </p:txBody>
      </p:sp>
      <p:pic>
        <p:nvPicPr>
          <p:cNvPr id="3" name="Picture Placeholder 5">
            <a:extLst>
              <a:ext uri="{FF2B5EF4-FFF2-40B4-BE49-F238E27FC236}">
                <a16:creationId xmlns:a16="http://schemas.microsoft.com/office/drawing/2014/main" id="{C31D7129-C5B1-4B64-BE3E-C33EB206DAE1}"/>
              </a:ext>
            </a:extLst>
          </p:cNvPr>
          <p:cNvPicPr>
            <a:picLocks noGrp="1" noChangeAspect="1"/>
          </p:cNvPicPr>
          <p:nvPr/>
        </p:nvPicPr>
        <p:blipFill>
          <a:blip r:embed="rId2"/>
          <a:stretch>
            <a:fillRect/>
          </a:stretch>
        </p:blipFill>
        <p:spPr>
          <a:xfrm>
            <a:off x="1583962" y="1185166"/>
            <a:ext cx="8420649" cy="5276268"/>
          </a:xfrm>
          <a:prstGeom prst="rect">
            <a:avLst/>
          </a:prstGeom>
        </p:spPr>
      </p:pic>
    </p:spTree>
    <p:extLst>
      <p:ext uri="{BB962C8B-B14F-4D97-AF65-F5344CB8AC3E}">
        <p14:creationId xmlns:p14="http://schemas.microsoft.com/office/powerpoint/2010/main" val="26005001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D215B7-4C05-4411-820D-3CFEDFC27D3D}"/>
              </a:ext>
            </a:extLst>
          </p:cNvPr>
          <p:cNvSpPr>
            <a:spLocks noGrp="1"/>
          </p:cNvSpPr>
          <p:nvPr>
            <p:ph type="title"/>
          </p:nvPr>
        </p:nvSpPr>
        <p:spPr/>
        <p:txBody>
          <a:bodyPr/>
          <a:lstStyle/>
          <a:p>
            <a:r>
              <a:rPr lang="es-ES" dirty="0"/>
              <a:t>Azure AD v1 vs v2 </a:t>
            </a:r>
            <a:r>
              <a:rPr lang="es-ES" dirty="0" err="1"/>
              <a:t>endpoints</a:t>
            </a:r>
            <a:endParaRPr lang="es-ES" dirty="0"/>
          </a:p>
        </p:txBody>
      </p:sp>
      <p:sp>
        <p:nvSpPr>
          <p:cNvPr id="3" name="Text Placeholder 4">
            <a:extLst>
              <a:ext uri="{FF2B5EF4-FFF2-40B4-BE49-F238E27FC236}">
                <a16:creationId xmlns:a16="http://schemas.microsoft.com/office/drawing/2014/main" id="{015358AD-D133-4E1F-A1A8-0412253FF886}"/>
              </a:ext>
            </a:extLst>
          </p:cNvPr>
          <p:cNvSpPr txBox="1">
            <a:spLocks/>
          </p:cNvSpPr>
          <p:nvPr/>
        </p:nvSpPr>
        <p:spPr>
          <a:xfrm>
            <a:off x="3800187" y="1353719"/>
            <a:ext cx="4136012" cy="501833"/>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t>V1 endpoint</a:t>
            </a:r>
          </a:p>
        </p:txBody>
      </p:sp>
      <p:sp>
        <p:nvSpPr>
          <p:cNvPr id="4" name="Text Placeholder 5">
            <a:extLst>
              <a:ext uri="{FF2B5EF4-FFF2-40B4-BE49-F238E27FC236}">
                <a16:creationId xmlns:a16="http://schemas.microsoft.com/office/drawing/2014/main" id="{DA8811D5-32E4-4AC9-AD77-645D8C29A5ED}"/>
              </a:ext>
            </a:extLst>
          </p:cNvPr>
          <p:cNvSpPr txBox="1">
            <a:spLocks/>
          </p:cNvSpPr>
          <p:nvPr/>
        </p:nvSpPr>
        <p:spPr>
          <a:xfrm>
            <a:off x="7821585" y="1352024"/>
            <a:ext cx="4176740" cy="501833"/>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t>V2 endpoint</a:t>
            </a:r>
          </a:p>
        </p:txBody>
      </p:sp>
      <p:graphicFrame>
        <p:nvGraphicFramePr>
          <p:cNvPr id="5" name="Table 6">
            <a:extLst>
              <a:ext uri="{FF2B5EF4-FFF2-40B4-BE49-F238E27FC236}">
                <a16:creationId xmlns:a16="http://schemas.microsoft.com/office/drawing/2014/main" id="{FD74B43D-A900-4CF5-A8A7-3F2F20E24388}"/>
              </a:ext>
            </a:extLst>
          </p:cNvPr>
          <p:cNvGraphicFramePr>
            <a:graphicFrameLocks noGrp="1"/>
          </p:cNvGraphicFramePr>
          <p:nvPr>
            <p:extLst>
              <p:ext uri="{D42A27DB-BD31-4B8C-83A1-F6EECF244321}">
                <p14:modId xmlns:p14="http://schemas.microsoft.com/office/powerpoint/2010/main" val="2058885064"/>
              </p:ext>
            </p:extLst>
          </p:nvPr>
        </p:nvGraphicFramePr>
        <p:xfrm>
          <a:off x="384000" y="1900310"/>
          <a:ext cx="11736282" cy="4005190"/>
        </p:xfrm>
        <a:graphic>
          <a:graphicData uri="http://schemas.openxmlformats.org/drawingml/2006/table">
            <a:tbl>
              <a:tblPr firstRow="1" bandRow="1">
                <a:tableStyleId>{16D9F66E-5EB9-4882-86FB-DCBF35E3C3E4}</a:tableStyleId>
              </a:tblPr>
              <a:tblGrid>
                <a:gridCol w="2918000">
                  <a:extLst>
                    <a:ext uri="{9D8B030D-6E8A-4147-A177-3AD203B41FA5}">
                      <a16:colId xmlns:a16="http://schemas.microsoft.com/office/drawing/2014/main" val="2808985772"/>
                    </a:ext>
                  </a:extLst>
                </a:gridCol>
                <a:gridCol w="4620467">
                  <a:extLst>
                    <a:ext uri="{9D8B030D-6E8A-4147-A177-3AD203B41FA5}">
                      <a16:colId xmlns:a16="http://schemas.microsoft.com/office/drawing/2014/main" val="4069051566"/>
                    </a:ext>
                  </a:extLst>
                </a:gridCol>
                <a:gridCol w="4197815">
                  <a:extLst>
                    <a:ext uri="{9D8B030D-6E8A-4147-A177-3AD203B41FA5}">
                      <a16:colId xmlns:a16="http://schemas.microsoft.com/office/drawing/2014/main" val="1855977327"/>
                    </a:ext>
                  </a:extLst>
                </a:gridCol>
              </a:tblGrid>
              <a:tr h="565631">
                <a:tc>
                  <a:txBody>
                    <a:bodyPr/>
                    <a:lstStyle/>
                    <a:p>
                      <a:r>
                        <a:rPr lang="en-US" sz="1600" b="1" dirty="0"/>
                        <a:t>Portal</a:t>
                      </a:r>
                    </a:p>
                  </a:txBody>
                  <a:tcPr marL="68580" marR="68580" marT="34290" marB="34290"/>
                </a:tc>
                <a:tc>
                  <a:txBody>
                    <a:bodyPr/>
                    <a:lstStyle/>
                    <a:p>
                      <a:r>
                        <a:rPr lang="en-US" sz="1600" b="0" dirty="0"/>
                        <a:t>portal.azure.com</a:t>
                      </a:r>
                    </a:p>
                  </a:txBody>
                  <a:tcPr marL="68580" marR="68580" marT="34290" marB="34290"/>
                </a:tc>
                <a:tc>
                  <a:txBody>
                    <a:bodyPr/>
                    <a:lstStyle/>
                    <a:p>
                      <a:r>
                        <a:rPr lang="en-US" sz="1600" b="0" strike="sngStrike" dirty="0"/>
                        <a:t>apps.dev.microsoft.com</a:t>
                      </a:r>
                    </a:p>
                    <a:p>
                      <a:r>
                        <a:rPr lang="en-US" sz="1600" b="0" dirty="0"/>
                        <a:t>portal.azure.com (preview)</a:t>
                      </a:r>
                      <a:endParaRPr lang="en-US" sz="1600" b="0" strike="sngStrike" dirty="0"/>
                    </a:p>
                  </a:txBody>
                  <a:tcPr marL="68580" marR="68580" marT="34290" marB="34290"/>
                </a:tc>
                <a:extLst>
                  <a:ext uri="{0D108BD9-81ED-4DB2-BD59-A6C34878D82A}">
                    <a16:rowId xmlns:a16="http://schemas.microsoft.com/office/drawing/2014/main" val="987074390"/>
                  </a:ext>
                </a:extLst>
              </a:tr>
              <a:tr h="478988">
                <a:tc>
                  <a:txBody>
                    <a:bodyPr/>
                    <a:lstStyle/>
                    <a:p>
                      <a:r>
                        <a:rPr lang="en-US" sz="1600" b="1" dirty="0"/>
                        <a:t>Accounts supported</a:t>
                      </a:r>
                    </a:p>
                  </a:txBody>
                  <a:tcPr marL="68580" marR="68580" marT="34290" marB="34290"/>
                </a:tc>
                <a:tc>
                  <a:txBody>
                    <a:bodyPr/>
                    <a:lstStyle/>
                    <a:p>
                      <a:r>
                        <a:rPr lang="en-US" sz="1600" dirty="0"/>
                        <a:t>Work / School</a:t>
                      </a:r>
                    </a:p>
                  </a:txBody>
                  <a:tcPr marL="68580" marR="68580" marT="34290" marB="34290"/>
                </a:tc>
                <a:tc>
                  <a:txBody>
                    <a:bodyPr/>
                    <a:lstStyle/>
                    <a:p>
                      <a:r>
                        <a:rPr lang="en-US" sz="1600" dirty="0"/>
                        <a:t>Work / School / Personal</a:t>
                      </a:r>
                    </a:p>
                  </a:txBody>
                  <a:tcPr marL="68580" marR="68580" marT="34290" marB="34290"/>
                </a:tc>
                <a:extLst>
                  <a:ext uri="{0D108BD9-81ED-4DB2-BD59-A6C34878D82A}">
                    <a16:rowId xmlns:a16="http://schemas.microsoft.com/office/drawing/2014/main" val="2670545515"/>
                  </a:ext>
                </a:extLst>
              </a:tr>
              <a:tr h="565631">
                <a:tc>
                  <a:txBody>
                    <a:bodyPr/>
                    <a:lstStyle/>
                    <a:p>
                      <a:r>
                        <a:rPr lang="en-US" sz="1600" b="1" dirty="0"/>
                        <a:t>Set of APIs</a:t>
                      </a:r>
                    </a:p>
                  </a:txBody>
                  <a:tcPr marL="68580" marR="68580" marT="34290" marB="34290"/>
                </a:tc>
                <a:tc>
                  <a:txBody>
                    <a:bodyPr/>
                    <a:lstStyle/>
                    <a:p>
                      <a:r>
                        <a:rPr lang="en-US" sz="1600" dirty="0"/>
                        <a:t>ALL (Graph, SharePoint, Intune, Skype…)</a:t>
                      </a:r>
                    </a:p>
                  </a:txBody>
                  <a:tcPr marL="68580" marR="68580" marT="34290" marB="34290"/>
                </a:tc>
                <a:tc>
                  <a:txBody>
                    <a:bodyPr/>
                    <a:lstStyle/>
                    <a:p>
                      <a:r>
                        <a:rPr lang="en-US" sz="1600" strike="sngStrike" dirty="0"/>
                        <a:t>Only Graph API</a:t>
                      </a:r>
                    </a:p>
                    <a:p>
                      <a:r>
                        <a:rPr lang="es-ES" sz="1600" strike="noStrike" dirty="0"/>
                        <a:t>A</a:t>
                      </a:r>
                      <a:r>
                        <a:rPr lang="en-US" sz="1600" strike="noStrike" dirty="0"/>
                        <a:t>LL</a:t>
                      </a:r>
                    </a:p>
                  </a:txBody>
                  <a:tcPr marL="68580" marR="68580" marT="34290" marB="34290"/>
                </a:tc>
                <a:extLst>
                  <a:ext uri="{0D108BD9-81ED-4DB2-BD59-A6C34878D82A}">
                    <a16:rowId xmlns:a16="http://schemas.microsoft.com/office/drawing/2014/main" val="3427154286"/>
                  </a:ext>
                </a:extLst>
              </a:tr>
              <a:tr h="478988">
                <a:tc>
                  <a:txBody>
                    <a:bodyPr/>
                    <a:lstStyle/>
                    <a:p>
                      <a:r>
                        <a:rPr lang="en-US" sz="1600" b="1" dirty="0"/>
                        <a:t>Multiple Platforms in App</a:t>
                      </a:r>
                    </a:p>
                  </a:txBody>
                  <a:tcPr marL="68580" marR="68580" marT="34290" marB="34290"/>
                </a:tc>
                <a:tc>
                  <a:txBody>
                    <a:bodyPr/>
                    <a:lstStyle/>
                    <a:p>
                      <a:r>
                        <a:rPr lang="en-US" sz="1600" dirty="0"/>
                        <a:t>No</a:t>
                      </a:r>
                    </a:p>
                  </a:txBody>
                  <a:tcPr marL="68580" marR="68580" marT="34290" marB="34290"/>
                </a:tc>
                <a:tc>
                  <a:txBody>
                    <a:bodyPr/>
                    <a:lstStyle/>
                    <a:p>
                      <a:r>
                        <a:rPr lang="en-US" sz="1600" dirty="0"/>
                        <a:t>Yes</a:t>
                      </a:r>
                    </a:p>
                  </a:txBody>
                  <a:tcPr marL="68580" marR="68580" marT="34290" marB="34290"/>
                </a:tc>
                <a:extLst>
                  <a:ext uri="{0D108BD9-81ED-4DB2-BD59-A6C34878D82A}">
                    <a16:rowId xmlns:a16="http://schemas.microsoft.com/office/drawing/2014/main" val="4275175270"/>
                  </a:ext>
                </a:extLst>
              </a:tr>
              <a:tr h="478988">
                <a:tc>
                  <a:txBody>
                    <a:bodyPr/>
                    <a:lstStyle/>
                    <a:p>
                      <a:r>
                        <a:rPr lang="en-US" sz="1600" b="1" dirty="0"/>
                        <a:t>Scopes</a:t>
                      </a:r>
                    </a:p>
                  </a:txBody>
                  <a:tcPr marL="68580" marR="68580" marT="34290" marB="34290"/>
                </a:tc>
                <a:tc>
                  <a:txBody>
                    <a:bodyPr/>
                    <a:lstStyle/>
                    <a:p>
                      <a:r>
                        <a:rPr lang="en-US" sz="1600" dirty="0"/>
                        <a:t>Resource</a:t>
                      </a:r>
                    </a:p>
                  </a:txBody>
                  <a:tcPr marL="68580" marR="68580" marT="34290" marB="34290"/>
                </a:tc>
                <a:tc>
                  <a:txBody>
                    <a:bodyPr/>
                    <a:lstStyle/>
                    <a:p>
                      <a:r>
                        <a:rPr lang="en-US" sz="1600" dirty="0"/>
                        <a:t>Request</a:t>
                      </a:r>
                    </a:p>
                  </a:txBody>
                  <a:tcPr marL="68580" marR="68580" marT="34290" marB="34290"/>
                </a:tc>
                <a:extLst>
                  <a:ext uri="{0D108BD9-81ED-4DB2-BD59-A6C34878D82A}">
                    <a16:rowId xmlns:a16="http://schemas.microsoft.com/office/drawing/2014/main" val="248446641"/>
                  </a:ext>
                </a:extLst>
              </a:tr>
              <a:tr h="478988">
                <a:tc>
                  <a:txBody>
                    <a:bodyPr/>
                    <a:lstStyle/>
                    <a:p>
                      <a:r>
                        <a:rPr lang="en-US" sz="1600" b="1" dirty="0"/>
                        <a:t>Consents</a:t>
                      </a:r>
                    </a:p>
                  </a:txBody>
                  <a:tcPr marL="68580" marR="68580" marT="34290" marB="34290"/>
                </a:tc>
                <a:tc>
                  <a:txBody>
                    <a:bodyPr/>
                    <a:lstStyle/>
                    <a:p>
                      <a:r>
                        <a:rPr lang="en-US" sz="1600" dirty="0"/>
                        <a:t>Static</a:t>
                      </a:r>
                    </a:p>
                  </a:txBody>
                  <a:tcPr marL="68580" marR="68580" marT="34290" marB="34290"/>
                </a:tc>
                <a:tc>
                  <a:txBody>
                    <a:bodyPr/>
                    <a:lstStyle/>
                    <a:p>
                      <a:r>
                        <a:rPr lang="en-US" sz="1600" dirty="0"/>
                        <a:t>Dynamic</a:t>
                      </a:r>
                    </a:p>
                  </a:txBody>
                  <a:tcPr marL="68580" marR="68580" marT="34290" marB="34290"/>
                </a:tc>
                <a:extLst>
                  <a:ext uri="{0D108BD9-81ED-4DB2-BD59-A6C34878D82A}">
                    <a16:rowId xmlns:a16="http://schemas.microsoft.com/office/drawing/2014/main" val="2592486821"/>
                  </a:ext>
                </a:extLst>
              </a:tr>
              <a:tr h="478988">
                <a:tc>
                  <a:txBody>
                    <a:bodyPr/>
                    <a:lstStyle/>
                    <a:p>
                      <a:r>
                        <a:rPr lang="en-US" sz="1600" b="1" dirty="0"/>
                        <a:t>Multi-Tenant</a:t>
                      </a:r>
                    </a:p>
                  </a:txBody>
                  <a:tcPr marL="68580" marR="68580" marT="34290" marB="34290"/>
                </a:tc>
                <a:tc>
                  <a:txBody>
                    <a:bodyPr/>
                    <a:lstStyle/>
                    <a:p>
                      <a:r>
                        <a:rPr lang="en-US" sz="1600" dirty="0"/>
                        <a:t>Requires configuration</a:t>
                      </a:r>
                    </a:p>
                  </a:txBody>
                  <a:tcPr marL="68580" marR="68580" marT="34290" marB="34290"/>
                </a:tc>
                <a:tc>
                  <a:txBody>
                    <a:bodyPr/>
                    <a:lstStyle/>
                    <a:p>
                      <a:r>
                        <a:rPr lang="en-US" sz="1600" dirty="0"/>
                        <a:t>By default</a:t>
                      </a:r>
                    </a:p>
                  </a:txBody>
                  <a:tcPr marL="68580" marR="68580" marT="34290" marB="34290"/>
                </a:tc>
                <a:extLst>
                  <a:ext uri="{0D108BD9-81ED-4DB2-BD59-A6C34878D82A}">
                    <a16:rowId xmlns:a16="http://schemas.microsoft.com/office/drawing/2014/main" val="928224446"/>
                  </a:ext>
                </a:extLst>
              </a:tr>
              <a:tr h="478988">
                <a:tc>
                  <a:txBody>
                    <a:bodyPr/>
                    <a:lstStyle/>
                    <a:p>
                      <a:r>
                        <a:rPr lang="en-US" sz="1600" b="1" dirty="0" err="1"/>
                        <a:t>Nuget</a:t>
                      </a:r>
                      <a:r>
                        <a:rPr lang="en-US" sz="1600" b="1" dirty="0"/>
                        <a:t> Package</a:t>
                      </a:r>
                    </a:p>
                  </a:txBody>
                  <a:tcPr marL="68580" marR="68580" marT="34290" marB="34290"/>
                </a:tc>
                <a:tc>
                  <a:txBody>
                    <a:bodyPr/>
                    <a:lstStyle/>
                    <a:p>
                      <a:r>
                        <a:rPr lang="en-US" sz="1600" dirty="0"/>
                        <a:t> </a:t>
                      </a:r>
                      <a:r>
                        <a:rPr lang="en-US" sz="1600" dirty="0" err="1"/>
                        <a:t>Microsoft.IdentityModel.Clients.ActiveDirectory</a:t>
                      </a:r>
                      <a:endParaRPr lang="en-US" sz="1600" dirty="0"/>
                    </a:p>
                  </a:txBody>
                  <a:tcPr marL="68580" marR="68580" marT="34290" marB="34290"/>
                </a:tc>
                <a:tc>
                  <a:txBody>
                    <a:bodyPr/>
                    <a:lstStyle/>
                    <a:p>
                      <a:r>
                        <a:rPr lang="en-US" sz="1600" dirty="0" err="1"/>
                        <a:t>Microsoft.Identity.Client</a:t>
                      </a:r>
                      <a:r>
                        <a:rPr lang="en-US" sz="1600" dirty="0"/>
                        <a:t> (pre-release)</a:t>
                      </a:r>
                    </a:p>
                  </a:txBody>
                  <a:tcPr marL="68580" marR="68580" marT="34290" marB="34290"/>
                </a:tc>
                <a:extLst>
                  <a:ext uri="{0D108BD9-81ED-4DB2-BD59-A6C34878D82A}">
                    <a16:rowId xmlns:a16="http://schemas.microsoft.com/office/drawing/2014/main" val="3687086294"/>
                  </a:ext>
                </a:extLst>
              </a:tr>
            </a:tbl>
          </a:graphicData>
        </a:graphic>
      </p:graphicFrame>
    </p:spTree>
    <p:extLst>
      <p:ext uri="{BB962C8B-B14F-4D97-AF65-F5344CB8AC3E}">
        <p14:creationId xmlns:p14="http://schemas.microsoft.com/office/powerpoint/2010/main" val="10916932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
        <p:nvSpPr>
          <p:cNvPr id="2" name="Rectángulo 1">
            <a:extLst>
              <a:ext uri="{FF2B5EF4-FFF2-40B4-BE49-F238E27FC236}">
                <a16:creationId xmlns:a16="http://schemas.microsoft.com/office/drawing/2014/main" id="{F62FDB1A-EF5F-43AF-B3FF-FE28D8B88D47}"/>
              </a:ext>
            </a:extLst>
          </p:cNvPr>
          <p:cNvSpPr/>
          <p:nvPr/>
        </p:nvSpPr>
        <p:spPr>
          <a:xfrm>
            <a:off x="360362" y="4941453"/>
            <a:ext cx="11933238" cy="830997"/>
          </a:xfrm>
          <a:prstGeom prst="rect">
            <a:avLst/>
          </a:prstGeom>
        </p:spPr>
        <p:txBody>
          <a:bodyPr wrap="square">
            <a:spAutoFit/>
          </a:bodyPr>
          <a:lstStyle/>
          <a:p>
            <a:r>
              <a:rPr lang="es-ES" sz="2400" b="1" dirty="0">
                <a:solidFill>
                  <a:schemeClr val="accent1"/>
                </a:solidFill>
              </a:rPr>
              <a:t>https://github.com/CompartiMOSS/Global-Office-365-Developer-Bootcamp-BCN-18/tree/master/Azure</a:t>
            </a:r>
          </a:p>
        </p:txBody>
      </p:sp>
      <p:pic>
        <p:nvPicPr>
          <p:cNvPr id="7" name="Imagen 6">
            <a:extLst>
              <a:ext uri="{FF2B5EF4-FFF2-40B4-BE49-F238E27FC236}">
                <a16:creationId xmlns:a16="http://schemas.microsoft.com/office/drawing/2014/main" id="{0591A127-3F57-49E9-883F-47AB8C407548}"/>
              </a:ext>
            </a:extLst>
          </p:cNvPr>
          <p:cNvPicPr>
            <a:picLocks noChangeAspect="1"/>
          </p:cNvPicPr>
          <p:nvPr/>
        </p:nvPicPr>
        <p:blipFill>
          <a:blip r:embed="rId4"/>
          <a:stretch>
            <a:fillRect/>
          </a:stretch>
        </p:blipFill>
        <p:spPr>
          <a:xfrm>
            <a:off x="3873618" y="596457"/>
            <a:ext cx="780290" cy="780290"/>
          </a:xfrm>
          <a:prstGeom prst="rect">
            <a:avLst/>
          </a:prstGeom>
        </p:spPr>
      </p:pic>
      <p:pic>
        <p:nvPicPr>
          <p:cNvPr id="8" name="Imagen 7">
            <a:extLst>
              <a:ext uri="{FF2B5EF4-FFF2-40B4-BE49-F238E27FC236}">
                <a16:creationId xmlns:a16="http://schemas.microsoft.com/office/drawing/2014/main" id="{D6BB11E7-F12D-4527-A100-67C319D0936C}"/>
              </a:ext>
            </a:extLst>
          </p:cNvPr>
          <p:cNvPicPr>
            <a:picLocks noChangeAspect="1"/>
          </p:cNvPicPr>
          <p:nvPr/>
        </p:nvPicPr>
        <p:blipFill>
          <a:blip r:embed="rId5"/>
          <a:stretch>
            <a:fillRect/>
          </a:stretch>
        </p:blipFill>
        <p:spPr>
          <a:xfrm>
            <a:off x="4966886" y="635593"/>
            <a:ext cx="780290" cy="780290"/>
          </a:xfrm>
          <a:prstGeom prst="rect">
            <a:avLst/>
          </a:prstGeom>
        </p:spPr>
      </p:pic>
      <p:pic>
        <p:nvPicPr>
          <p:cNvPr id="9" name="Imagen 8">
            <a:extLst>
              <a:ext uri="{FF2B5EF4-FFF2-40B4-BE49-F238E27FC236}">
                <a16:creationId xmlns:a16="http://schemas.microsoft.com/office/drawing/2014/main" id="{DCFE2F06-28DC-44E1-A898-979BAD81BB4E}"/>
              </a:ext>
            </a:extLst>
          </p:cNvPr>
          <p:cNvPicPr>
            <a:picLocks noChangeAspect="1"/>
          </p:cNvPicPr>
          <p:nvPr/>
        </p:nvPicPr>
        <p:blipFill>
          <a:blip r:embed="rId6"/>
          <a:stretch>
            <a:fillRect/>
          </a:stretch>
        </p:blipFill>
        <p:spPr>
          <a:xfrm>
            <a:off x="8520869" y="717326"/>
            <a:ext cx="780290" cy="780290"/>
          </a:xfrm>
          <a:prstGeom prst="rect">
            <a:avLst/>
          </a:prstGeom>
        </p:spPr>
      </p:pic>
      <p:pic>
        <p:nvPicPr>
          <p:cNvPr id="10" name="Imagen 9">
            <a:extLst>
              <a:ext uri="{FF2B5EF4-FFF2-40B4-BE49-F238E27FC236}">
                <a16:creationId xmlns:a16="http://schemas.microsoft.com/office/drawing/2014/main" id="{D4E7D4A3-CB3C-4EC3-B41B-01BB66C12FA6}"/>
              </a:ext>
            </a:extLst>
          </p:cNvPr>
          <p:cNvPicPr>
            <a:picLocks noChangeAspect="1"/>
          </p:cNvPicPr>
          <p:nvPr/>
        </p:nvPicPr>
        <p:blipFill>
          <a:blip r:embed="rId7"/>
          <a:stretch>
            <a:fillRect/>
          </a:stretch>
        </p:blipFill>
        <p:spPr>
          <a:xfrm>
            <a:off x="6149300" y="635593"/>
            <a:ext cx="780290" cy="780290"/>
          </a:xfrm>
          <a:prstGeom prst="rect">
            <a:avLst/>
          </a:prstGeom>
        </p:spPr>
      </p:pic>
      <p:pic>
        <p:nvPicPr>
          <p:cNvPr id="11" name="Picture 4" descr="Resultado de imagen de cosmos db">
            <a:extLst>
              <a:ext uri="{FF2B5EF4-FFF2-40B4-BE49-F238E27FC236}">
                <a16:creationId xmlns:a16="http://schemas.microsoft.com/office/drawing/2014/main" id="{B193D5D2-2B15-4482-B2BA-5685D43CFC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6314" y="596457"/>
            <a:ext cx="1591252" cy="835407"/>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54227E0E-AFA3-4A94-8E34-350B58694A3A}"/>
              </a:ext>
            </a:extLst>
          </p:cNvPr>
          <p:cNvPicPr>
            <a:picLocks noChangeAspect="1"/>
          </p:cNvPicPr>
          <p:nvPr/>
        </p:nvPicPr>
        <p:blipFill>
          <a:blip r:embed="rId9"/>
          <a:stretch>
            <a:fillRect/>
          </a:stretch>
        </p:blipFill>
        <p:spPr>
          <a:xfrm>
            <a:off x="2830660" y="596457"/>
            <a:ext cx="780290" cy="780290"/>
          </a:xfrm>
          <a:prstGeom prst="rect">
            <a:avLst/>
          </a:prstGeom>
        </p:spPr>
      </p:pic>
      <p:pic>
        <p:nvPicPr>
          <p:cNvPr id="5" name="Picture 4">
            <a:extLst>
              <a:ext uri="{FF2B5EF4-FFF2-40B4-BE49-F238E27FC236}">
                <a16:creationId xmlns:a16="http://schemas.microsoft.com/office/drawing/2014/main" id="{BCBC3D0C-0D17-4D78-B7A3-F69F4BABC5C4}"/>
              </a:ext>
            </a:extLst>
          </p:cNvPr>
          <p:cNvPicPr>
            <a:picLocks noChangeAspect="1"/>
          </p:cNvPicPr>
          <p:nvPr/>
        </p:nvPicPr>
        <p:blipFill>
          <a:blip r:embed="rId10"/>
          <a:stretch>
            <a:fillRect/>
          </a:stretch>
        </p:blipFill>
        <p:spPr>
          <a:xfrm>
            <a:off x="8972727" y="1687323"/>
            <a:ext cx="2998672" cy="2998672"/>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chemeClr val="tx2"/>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chemeClr val="accent1"/>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5"/>
              </a:rPr>
              <a:t>https://aka.ms/o365devbootcampfeedback</a:t>
            </a:r>
            <a:r>
              <a:rPr lang="en-US" sz="2400" dirty="0">
                <a:solidFill>
                  <a:schemeClr val="tx2"/>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terms/"/>
    <ds:schemaRef ds:uri="0f32b589-041a-4b5d-9ecb-546b576e7a4a"/>
    <ds:schemaRef ds:uri="http://schemas.openxmlformats.org/package/2006/metadata/core-properties"/>
    <ds:schemaRef ds:uri="http://schemas.microsoft.com/sharepoint/v3/fields"/>
    <ds:schemaRef ds:uri="http://purl.org/dc/elements/1.1/"/>
    <ds:schemaRef ds:uri="http://schemas.microsoft.com/office/infopath/2007/PartnerControls"/>
    <ds:schemaRef ds:uri="http://purl.org/dc/dcmitype/"/>
    <ds:schemaRef ds:uri="7550fb09-e1e4-49f9-8257-ac8f082c86d0"/>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templates</Template>
  <TotalTime>3927</TotalTime>
  <Words>375</Words>
  <Application>Microsoft Office PowerPoint</Application>
  <PresentationFormat>Personalizado</PresentationFormat>
  <Paragraphs>59</Paragraphs>
  <Slides>6</Slides>
  <Notes>4</Notes>
  <HiddenSlides>0</HiddenSlides>
  <MMClips>0</MMClips>
  <ScaleCrop>false</ScaleCrop>
  <HeadingPairs>
    <vt:vector size="8" baseType="variant">
      <vt:variant>
        <vt:lpstr>Fuentes usadas</vt:lpstr>
      </vt:variant>
      <vt:variant>
        <vt:i4>6</vt:i4>
      </vt:variant>
      <vt:variant>
        <vt:lpstr>Tema</vt:lpstr>
      </vt:variant>
      <vt:variant>
        <vt:i4>2</vt:i4>
      </vt:variant>
      <vt:variant>
        <vt:lpstr>Servidores OLE incrustados</vt:lpstr>
      </vt:variant>
      <vt:variant>
        <vt:i4>1</vt:i4>
      </vt:variant>
      <vt:variant>
        <vt:lpstr>Títulos de diapositiva</vt:lpstr>
      </vt:variant>
      <vt:variant>
        <vt:i4>6</vt:i4>
      </vt:variant>
    </vt:vector>
  </HeadingPairs>
  <TitlesOfParts>
    <vt:vector size="15" baseType="lpstr">
      <vt:lpstr>Arial</vt:lpstr>
      <vt:lpstr>Segoe UI</vt:lpstr>
      <vt:lpstr>Segoe UI Light</vt:lpstr>
      <vt:lpstr>Segoe UI Semibold</vt:lpstr>
      <vt:lpstr>Segoe UI Semilight</vt:lpstr>
      <vt:lpstr>Wingdings</vt:lpstr>
      <vt:lpstr>Office 365 PPT Template - 2017</vt:lpstr>
      <vt:lpstr>1_Office 365 PPT Template - 2017</vt:lpstr>
      <vt:lpstr>Acrobat Document</vt:lpstr>
      <vt:lpstr> Global Office 365 Bootcamp –  Barcelona, Spain  Graph de principio a fin </vt:lpstr>
      <vt:lpstr>Presentación de PowerPoint</vt:lpstr>
      <vt:lpstr>Qué es Microsoft Graph?</vt:lpstr>
      <vt:lpstr>Azure AD v1 vs v2 endpoints</vt:lpstr>
      <vt:lpstr>Enjoy the Bootcamp</vt:lpstr>
      <vt:lpstr>Call to action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Ruben Ramos</cp:lastModifiedBy>
  <cp:revision>63</cp:revision>
  <dcterms:created xsi:type="dcterms:W3CDTF">2017-07-18T18:43:36Z</dcterms:created>
  <dcterms:modified xsi:type="dcterms:W3CDTF">2018-11-09T05:21:07Z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